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  <p:sldMasterId id="2147483686" r:id="rId3"/>
  </p:sldMasterIdLst>
  <p:notesMasterIdLst>
    <p:notesMasterId r:id="rId29"/>
  </p:notesMasterIdLst>
  <p:handoutMasterIdLst>
    <p:handoutMasterId r:id="rId30"/>
  </p:handoutMasterIdLst>
  <p:sldIdLst>
    <p:sldId id="450" r:id="rId4"/>
    <p:sldId id="256" r:id="rId5"/>
    <p:sldId id="258" r:id="rId6"/>
    <p:sldId id="268" r:id="rId7"/>
    <p:sldId id="269" r:id="rId8"/>
    <p:sldId id="452" r:id="rId9"/>
    <p:sldId id="453" r:id="rId10"/>
    <p:sldId id="454" r:id="rId11"/>
    <p:sldId id="456" r:id="rId12"/>
    <p:sldId id="455" r:id="rId13"/>
    <p:sldId id="457" r:id="rId14"/>
    <p:sldId id="458" r:id="rId15"/>
    <p:sldId id="459" r:id="rId16"/>
    <p:sldId id="460" r:id="rId17"/>
    <p:sldId id="461" r:id="rId18"/>
    <p:sldId id="462" r:id="rId19"/>
    <p:sldId id="463" r:id="rId20"/>
    <p:sldId id="465" r:id="rId21"/>
    <p:sldId id="466" r:id="rId22"/>
    <p:sldId id="467" r:id="rId23"/>
    <p:sldId id="468" r:id="rId24"/>
    <p:sldId id="469" r:id="rId25"/>
    <p:sldId id="470" r:id="rId26"/>
    <p:sldId id="471" r:id="rId27"/>
    <p:sldId id="451" r:id="rId28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97" autoAdjust="0"/>
    <p:restoredTop sz="94660"/>
  </p:normalViewPr>
  <p:slideViewPr>
    <p:cSldViewPr snapToGrid="0">
      <p:cViewPr>
        <p:scale>
          <a:sx n="114" d="100"/>
          <a:sy n="114" d="100"/>
        </p:scale>
        <p:origin x="1016" y="4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69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DD337-6DA0-443D-B66A-851E4657E454}" type="datetimeFigureOut">
              <a:rPr lang="id-ID" smtClean="0"/>
              <a:t>08/08/19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866E5B-5AB9-40A0-ACF2-7BF32295F0B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8506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BA3FA-A0AA-4211-8CAF-F15B104CC6F9}" type="datetimeFigureOut">
              <a:rPr lang="id-ID" smtClean="0"/>
              <a:t>08/08/19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8818C-C5E6-444A-A9F7-917A97CA390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7206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0069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9100" y="2476499"/>
            <a:ext cx="5419725" cy="14192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id-ID" dirty="0"/>
              <a:t>Judul Pembahasan Pertemuan Disini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9100" y="3927809"/>
            <a:ext cx="4143375" cy="381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 dirty="0"/>
              <a:t>Nama Pengajar Tulis Disini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419100" y="2181225"/>
            <a:ext cx="5419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075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1075" baseline="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1075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105" y="97208"/>
            <a:ext cx="1432672" cy="62262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5843925"/>
            <a:ext cx="666547" cy="68674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2" r="5618" b="19924"/>
          <a:stretch/>
        </p:blipFill>
        <p:spPr>
          <a:xfrm>
            <a:off x="1220910" y="5854811"/>
            <a:ext cx="720077" cy="68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95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4C594-CEA1-4963-9E64-8439DF20CFF2}" type="datetime1">
              <a:rPr lang="id-ID" smtClean="0"/>
              <a:t>08/08/19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Deep Learning: Convolutional Neural Networks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35206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83357-C614-40F9-BA0B-EA2C9855DCA2}" type="datetime1">
              <a:rPr lang="id-ID" smtClean="0"/>
              <a:t>08/08/19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Deep Learning: Convolutional Neural Networks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95775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B5DF7-C83C-4BE2-9CFC-5B5A82B4319F}" type="datetime1">
              <a:rPr lang="id-ID" smtClean="0"/>
              <a:t>08/08/19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Deep Learning: Convolutional Neural Networks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21518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97F2C-EDCA-4B3A-B0C0-5A42572D213D}" type="datetime1">
              <a:rPr lang="id-ID" smtClean="0"/>
              <a:t>08/08/19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Deep Learning: Convolutional Neural Networks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56585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2864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0683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0691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9320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8270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648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897" y="1451811"/>
            <a:ext cx="8814723" cy="4724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4897" y="6424196"/>
            <a:ext cx="1467440" cy="365125"/>
          </a:xfrm>
        </p:spPr>
        <p:txBody>
          <a:bodyPr/>
          <a:lstStyle/>
          <a:p>
            <a:fld id="{C532AAA1-4217-47B4-BD96-01954A88CE11}" type="datetime1">
              <a:rPr lang="id-ID" smtClean="0"/>
              <a:t>08/08/19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23529"/>
            <a:ext cx="447574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Deep Learning: Convolutional Neural Networks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93242" y="6249152"/>
            <a:ext cx="906378" cy="5445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829723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8307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905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684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0435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9423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9962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8878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8731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0046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055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21843" y="2948156"/>
            <a:ext cx="6184483" cy="1315453"/>
          </a:xfrm>
          <a:noFill/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id-ID" dirty="0"/>
              <a:t>Judul Section / Bagian Klik Disini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317581" y="2534653"/>
            <a:ext cx="6188745" cy="300078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80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 dirty="0"/>
              <a:t>Bagian berapa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26B81-D952-4CE6-B8DD-3B6B9BF24B71}" type="datetime1">
              <a:rPr lang="id-ID" smtClean="0"/>
              <a:t>08/08/19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Deep Learning: Convolutional Neural Networks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19" y="2582779"/>
            <a:ext cx="1471628" cy="164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213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9560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1907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4573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0001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9879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84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4898" y="1427747"/>
            <a:ext cx="4329952" cy="4749216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427747"/>
            <a:ext cx="4378492" cy="4749216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CD34D-20CC-443D-BE9C-228A79BB5320}" type="datetime1">
              <a:rPr lang="id-ID" smtClean="0"/>
              <a:t>08/08/19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Deep Learning: Convolutional Neural Networks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19929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nippet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1427747"/>
            <a:ext cx="3521242" cy="4749216"/>
          </a:xfrm>
        </p:spPr>
        <p:txBody>
          <a:bodyPr anchor="ctr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01E6D-418D-49A6-B901-660E0875B40D}" type="datetime1">
              <a:rPr lang="id-ID" smtClean="0"/>
              <a:t>08/08/19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Deep Learning: Convolutional Neural Networks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84898" y="1427747"/>
            <a:ext cx="5197228" cy="4749216"/>
          </a:xfrm>
          <a:ln>
            <a:solidFill>
              <a:schemeClr val="tx1"/>
            </a:solidFill>
            <a:prstDash val="lgDash"/>
          </a:ln>
        </p:spPr>
        <p:txBody>
          <a:bodyPr anchor="ctr">
            <a:normAutofit/>
          </a:bodyPr>
          <a:lstStyle>
            <a:lvl1pPr marL="88900" indent="0">
              <a:buNone/>
              <a:defRPr sz="11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37886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898" y="1427747"/>
            <a:ext cx="4313284" cy="84647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4898" y="2274219"/>
            <a:ext cx="4313284" cy="39154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27747"/>
            <a:ext cx="4378492" cy="84647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274219"/>
            <a:ext cx="4378492" cy="39154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8E5-D8EF-49F9-AF15-8F6D8528392D}" type="datetime1">
              <a:rPr lang="id-ID" smtClean="0"/>
              <a:t>08/08/19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Deep Learning: Convolutional Neural Networks</a:t>
            </a:r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652338" y="412469"/>
            <a:ext cx="7355304" cy="8428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048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901E1-151E-4993-AFE2-0CB1B18F76CA}" type="datetime1">
              <a:rPr lang="id-ID" smtClean="0"/>
              <a:t>08/08/19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Deep Learning: Convolutional Neural Networks</a:t>
            </a:r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37136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D1EE1-669C-4B27-8858-82E71B142A48}" type="datetime1">
              <a:rPr lang="id-ID" smtClean="0"/>
              <a:t>08/08/19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Deep Learning: Convolutional Neural Networks</a:t>
            </a:r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84897" y="1556084"/>
            <a:ext cx="8822577" cy="4122821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03094" y="412469"/>
            <a:ext cx="6304548" cy="84280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4324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A74D-94E1-4BC1-8803-6409CBFD647F}" type="datetime1">
              <a:rPr lang="id-ID" smtClean="0"/>
              <a:t>08/08/19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62034" y="6420518"/>
            <a:ext cx="4475746" cy="365125"/>
          </a:xfrm>
        </p:spPr>
        <p:txBody>
          <a:bodyPr/>
          <a:lstStyle/>
          <a:p>
            <a:r>
              <a:rPr lang="en-ID"/>
              <a:t>Deep Learning: Convolutional Neural Networks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93243" y="6420519"/>
            <a:ext cx="914400" cy="365125"/>
          </a:xfrm>
        </p:spPr>
        <p:txBody>
          <a:bodyPr/>
          <a:lstStyle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r="7281" b="22399"/>
          <a:stretch/>
        </p:blipFill>
        <p:spPr>
          <a:xfrm>
            <a:off x="508617" y="121182"/>
            <a:ext cx="363863" cy="343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62" y="113994"/>
            <a:ext cx="806818" cy="3506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" y="121182"/>
            <a:ext cx="333345" cy="343446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84897" y="585809"/>
            <a:ext cx="8822577" cy="5762353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3916279" y="45113"/>
            <a:ext cx="5091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90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900" baseline="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9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885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34127" y="6420519"/>
            <a:ext cx="4475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Deep Learning: Convolutional Neural Networks</a:t>
            </a:r>
            <a:endParaRPr lang="id-ID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52338" y="412469"/>
            <a:ext cx="7355304" cy="842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897" y="1459832"/>
            <a:ext cx="8822745" cy="4708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4898" y="6420519"/>
            <a:ext cx="1467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B7B503-F446-48E1-9B57-B5DA22C550FB}" type="datetime1">
              <a:rPr lang="id-ID" smtClean="0"/>
              <a:t>08/08/19</a:t>
            </a:fld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93243" y="6241131"/>
            <a:ext cx="914400" cy="5445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r="7281" b="22399"/>
          <a:stretch/>
        </p:blipFill>
        <p:spPr>
          <a:xfrm>
            <a:off x="609056" y="87767"/>
            <a:ext cx="408826" cy="3858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0" y="554599"/>
            <a:ext cx="806818" cy="350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02" y="75067"/>
            <a:ext cx="385103" cy="396772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3916279" y="45113"/>
            <a:ext cx="5091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90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900" baseline="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9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211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3" r:id="rId5"/>
    <p:sldLayoutId id="2147483665" r:id="rId6"/>
    <p:sldLayoutId id="2147483666" r:id="rId7"/>
    <p:sldLayoutId id="2147483667" r:id="rId8"/>
    <p:sldLayoutId id="2147483672" r:id="rId9"/>
    <p:sldLayoutId id="2147483668" r:id="rId10"/>
    <p:sldLayoutId id="2147483669" r:id="rId11"/>
    <p:sldLayoutId id="2147483670" r:id="rId12"/>
    <p:sldLayoutId id="2147483671" r:id="rId13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8/8/19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265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8/8/19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358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cs231n.github.io/convolutional-networks/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convolutional-networks/" TargetMode="External"/><Relationship Id="rId2" Type="http://schemas.openxmlformats.org/officeDocument/2006/relationships/hyperlink" Target="https://towardsdatascience.com/a-comprehensive-guide-to-convolutional-neural-networks-the-eli5-way-3bd2b1164a53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1CA5F2D1-C77B-4614-B681-5858C95840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A70F98-D6BF-44D5-864A-E8B8E6EA8A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32986" r="7380" b="34416"/>
          <a:stretch/>
        </p:blipFill>
        <p:spPr>
          <a:xfrm>
            <a:off x="157316" y="5913824"/>
            <a:ext cx="1796982" cy="7104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9B2762-C2F9-4BAC-B1EE-95539397A9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8" y="215576"/>
            <a:ext cx="658757" cy="686745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4B60F85D-D540-4735-B378-D7D9225FE7F3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CE453EB-EDB4-49CF-90BE-4F74F5C3C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73E0DBD7-B92C-4F4C-A59F-F8EF3A4C3876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FE488684-4B91-45E0-AC48-E54C1020FB09}"/>
              </a:ext>
            </a:extLst>
          </p:cNvPr>
          <p:cNvSpPr txBox="1">
            <a:spLocks/>
          </p:cNvSpPr>
          <p:nvPr/>
        </p:nvSpPr>
        <p:spPr>
          <a:xfrm>
            <a:off x="288983" y="2206282"/>
            <a:ext cx="4457989" cy="2632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DIGITAL TALENT SCHOLARSHIP</a:t>
            </a:r>
          </a:p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2019</a:t>
            </a:r>
            <a:endParaRPr lang="en-US" sz="18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73" y="186982"/>
            <a:ext cx="666547" cy="6867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2024C4-54B0-4695-9639-775CE87047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3" y="136523"/>
            <a:ext cx="670457" cy="91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75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D2293-251B-914C-AB87-3768E3396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prosedur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CNN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825CD4-380A-1E40-B544-73E320087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Deep Learning: Convolutional Neural Networks</a:t>
            </a:r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62BD1-74DB-E14C-B727-EFC005385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10</a:t>
            </a:fld>
            <a:endParaRPr lang="id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081BC3-C4D5-FF48-A42D-7919BDC71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62" y="2112296"/>
            <a:ext cx="8437861" cy="285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991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E6C71-10C8-3B4D-AC58-E862EFBEF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939" y="2801707"/>
            <a:ext cx="7355304" cy="842804"/>
          </a:xfrm>
        </p:spPr>
        <p:txBody>
          <a:bodyPr>
            <a:normAutofit/>
          </a:bodyPr>
          <a:lstStyle/>
          <a:p>
            <a:r>
              <a:rPr lang="en-US" dirty="0" err="1"/>
              <a:t>Bagaimana</a:t>
            </a:r>
            <a:r>
              <a:rPr lang="en-US" dirty="0"/>
              <a:t> CNN </a:t>
            </a:r>
            <a:r>
              <a:rPr lang="en-US" dirty="0" err="1"/>
              <a:t>bekerja</a:t>
            </a:r>
            <a:r>
              <a:rPr lang="en-US" dirty="0"/>
              <a:t>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F59724-2255-D24F-8AD6-27108E1BD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Deep Learning: Convolutional Neural Networks</a:t>
            </a:r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CDE72-7A96-AD42-B8D0-4635006BA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11</a:t>
            </a:fld>
            <a:endParaRPr lang="id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DC69DA-EAB8-734A-8EF1-C5712C2E88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98" y="29011"/>
            <a:ext cx="344722" cy="47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258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75F2D-FFD2-3642-9AD7-F9549A5A8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DDF423-AA13-7E4E-8B67-C8B68301F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Deep Learning: Convolutional Neural Networks</a:t>
            </a:r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0BFCA-E369-AA4D-9D55-795AF589C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12</a:t>
            </a:fld>
            <a:endParaRPr lang="id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F6765E-B7A0-A541-87DE-93615A0D4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289050"/>
            <a:ext cx="80010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621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A981F-0A7F-184C-8BD8-8475F5D78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C64EB33-5386-2A40-B9C8-5D963D38DE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50" y="2582863"/>
            <a:ext cx="3340100" cy="243840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D0BF49-2DC9-8849-BB4E-06B54160A31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Kernel </a:t>
            </a:r>
            <a:r>
              <a:rPr lang="en-US" dirty="0" err="1"/>
              <a:t>atau</a:t>
            </a:r>
            <a:r>
              <a:rPr lang="en-US" dirty="0"/>
              <a:t> filter,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mendeteksi</a:t>
            </a:r>
            <a:r>
              <a:rPr lang="en-US" dirty="0"/>
              <a:t>/</a:t>
            </a:r>
            <a:r>
              <a:rPr lang="en-US" dirty="0" err="1"/>
              <a:t>menemukan</a:t>
            </a:r>
            <a:r>
              <a:rPr lang="en-US" dirty="0"/>
              <a:t> </a:t>
            </a:r>
            <a:r>
              <a:rPr lang="en-US" dirty="0" err="1"/>
              <a:t>fitur-fitur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: </a:t>
            </a:r>
            <a:r>
              <a:rPr lang="en-US" dirty="0" err="1"/>
              <a:t>orientasi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, </a:t>
            </a:r>
            <a:r>
              <a:rPr lang="en-US" dirty="0" err="1"/>
              <a:t>pola</a:t>
            </a:r>
            <a:r>
              <a:rPr lang="en-US" dirty="0"/>
              <a:t> </a:t>
            </a:r>
            <a:r>
              <a:rPr lang="en-US" dirty="0" err="1"/>
              <a:t>bagian-bagaian</a:t>
            </a:r>
            <a:r>
              <a:rPr lang="en-US" dirty="0"/>
              <a:t> </a:t>
            </a:r>
            <a:r>
              <a:rPr lang="en-US" dirty="0" err="1"/>
              <a:t>wajah</a:t>
            </a:r>
            <a:r>
              <a:rPr lang="en-US" dirty="0"/>
              <a:t> (</a:t>
            </a:r>
            <a:r>
              <a:rPr lang="en-US" dirty="0" err="1"/>
              <a:t>hidung</a:t>
            </a:r>
            <a:r>
              <a:rPr lang="en-US" dirty="0"/>
              <a:t>, </a:t>
            </a:r>
            <a:r>
              <a:rPr lang="en-US" dirty="0" err="1"/>
              <a:t>mata</a:t>
            </a:r>
            <a:r>
              <a:rPr lang="en-US" dirty="0"/>
              <a:t>), </a:t>
            </a:r>
            <a:r>
              <a:rPr lang="en-US" dirty="0" err="1"/>
              <a:t>dll</a:t>
            </a:r>
            <a:r>
              <a:rPr lang="en-US" dirty="0"/>
              <a:t>.</a:t>
            </a:r>
          </a:p>
          <a:p>
            <a:r>
              <a:rPr lang="en-US" dirty="0"/>
              <a:t>Kernel </a:t>
            </a:r>
            <a:r>
              <a:rPr lang="en-US" dirty="0" err="1"/>
              <a:t>berbentuk</a:t>
            </a:r>
            <a:r>
              <a:rPr lang="en-US" dirty="0"/>
              <a:t> </a:t>
            </a:r>
            <a:r>
              <a:rPr lang="en-US" dirty="0" err="1"/>
              <a:t>matriks</a:t>
            </a:r>
            <a:r>
              <a:rPr lang="en-US" dirty="0"/>
              <a:t> (</a:t>
            </a:r>
            <a:r>
              <a:rPr lang="en-US" dirty="0" err="1"/>
              <a:t>lihat</a:t>
            </a:r>
            <a:r>
              <a:rPr lang="en-US" dirty="0"/>
              <a:t> panel </a:t>
            </a:r>
            <a:r>
              <a:rPr lang="en-US" dirty="0" err="1"/>
              <a:t>kanan</a:t>
            </a:r>
            <a:r>
              <a:rPr lang="en-US" dirty="0"/>
              <a:t>)</a:t>
            </a:r>
          </a:p>
          <a:p>
            <a:r>
              <a:rPr lang="en-US" dirty="0" err="1"/>
              <a:t>Pada</a:t>
            </a:r>
            <a:r>
              <a:rPr lang="en-US" dirty="0"/>
              <a:t> input image, kernel </a:t>
            </a:r>
            <a:r>
              <a:rPr lang="en-US" dirty="0" err="1"/>
              <a:t>berpindah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i="1" dirty="0" err="1"/>
              <a:t>bergeser</a:t>
            </a:r>
            <a:r>
              <a:rPr lang="en-US" i="1" dirty="0"/>
              <a:t> 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i="1" dirty="0"/>
              <a:t>convolve</a:t>
            </a:r>
          </a:p>
          <a:p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posisi</a:t>
            </a:r>
            <a:r>
              <a:rPr lang="en-US" dirty="0"/>
              <a:t>,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perkalian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element,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dijumlahkan</a:t>
            </a:r>
            <a:r>
              <a:rPr lang="en-US" dirty="0"/>
              <a:t>, </a:t>
            </a:r>
            <a:r>
              <a:rPr lang="en-US" dirty="0" err="1"/>
              <a:t>menghasilkan</a:t>
            </a:r>
            <a:r>
              <a:rPr lang="en-US" dirty="0"/>
              <a:t> </a:t>
            </a:r>
            <a:r>
              <a:rPr lang="en-US" i="1" dirty="0"/>
              <a:t>convolved feature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1D5941-62A3-574D-AC0A-486A97CF5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Deep Learning: Convolutional Neural Networks</a:t>
            </a:r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BE5C2-BF0A-324A-9CE7-20432DC73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18864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61BFC-C669-A640-BEB2-482FDDBEF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pergeseran</a:t>
            </a:r>
            <a:r>
              <a:rPr lang="en-US" dirty="0"/>
              <a:t> kernel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B7EC1-FD70-494A-BC01-29F99ABDA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Deep Learning: Convolutional Neural Networks</a:t>
            </a:r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D5B12-87B6-5644-B1CB-FD2960D44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14</a:t>
            </a:fld>
            <a:endParaRPr lang="id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2C2F8C-0B01-5542-8A0F-83A464CE6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9" y="1181100"/>
            <a:ext cx="8046933" cy="452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58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61BFC-C669-A640-BEB2-482FDDBEF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pergeseran</a:t>
            </a:r>
            <a:r>
              <a:rPr lang="en-US" dirty="0"/>
              <a:t> kernel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B7EC1-FD70-494A-BC01-29F99ABDA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Deep Learning: Convolutional Neural Networks</a:t>
            </a:r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D5B12-87B6-5644-B1CB-FD2960D44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15</a:t>
            </a:fld>
            <a:endParaRPr lang="id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CF2DDB-80A2-5E47-BB69-843C1161A6A3}"/>
              </a:ext>
            </a:extLst>
          </p:cNvPr>
          <p:cNvSpPr txBox="1"/>
          <p:nvPr/>
        </p:nvSpPr>
        <p:spPr>
          <a:xfrm>
            <a:off x="2163097" y="3038168"/>
            <a:ext cx="5250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http://cs231n.github.io/convolutional-networks/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826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0FC7F-B75A-9B4C-97EB-A1F70171C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Pergeseran</a:t>
            </a:r>
            <a:r>
              <a:rPr lang="en-US" dirty="0"/>
              <a:t> kernel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3039D0D-4A85-9240-B3A1-74F1D4D4D5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50" y="2335213"/>
            <a:ext cx="2070100" cy="29337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937501-0FC5-B24E-84B4-8A8F22EE31E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Ukuran</a:t>
            </a:r>
            <a:r>
              <a:rPr lang="en-US" dirty="0"/>
              <a:t> kernel </a:t>
            </a:r>
            <a:r>
              <a:rPr lang="en-US" dirty="0" err="1"/>
              <a:t>biasanya</a:t>
            </a:r>
            <a:r>
              <a:rPr lang="en-US" dirty="0"/>
              <a:t> 3 x 3 x n </a:t>
            </a:r>
            <a:r>
              <a:rPr lang="en-US" dirty="0" err="1"/>
              <a:t>atau</a:t>
            </a:r>
            <a:r>
              <a:rPr lang="en-US" dirty="0"/>
              <a:t> 5 x 5 x n, di mana n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dimensi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</a:p>
          <a:p>
            <a:r>
              <a:rPr lang="en-US" dirty="0"/>
              <a:t>Dari </a:t>
            </a:r>
            <a:r>
              <a:rPr lang="en-US" dirty="0" err="1"/>
              <a:t>kiri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kanan</a:t>
            </a:r>
            <a:r>
              <a:rPr lang="en-US" dirty="0"/>
              <a:t>,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atas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bawah</a:t>
            </a:r>
            <a:r>
              <a:rPr lang="en-US" dirty="0"/>
              <a:t>, </a:t>
            </a:r>
            <a:r>
              <a:rPr lang="en-US" dirty="0" err="1"/>
              <a:t>besarannya</a:t>
            </a:r>
            <a:r>
              <a:rPr lang="en-US" dirty="0"/>
              <a:t> </a:t>
            </a:r>
            <a:r>
              <a:rPr lang="en-US" dirty="0" err="1"/>
              <a:t>tergantung</a:t>
            </a:r>
            <a:r>
              <a:rPr lang="en-US" dirty="0"/>
              <a:t> parameter </a:t>
            </a:r>
            <a:r>
              <a:rPr lang="en-US" i="1" dirty="0"/>
              <a:t>stride</a:t>
            </a:r>
          </a:p>
          <a:p>
            <a:r>
              <a:rPr lang="en-US" dirty="0"/>
              <a:t>Stride = 1, </a:t>
            </a:r>
            <a:r>
              <a:rPr lang="en-US" dirty="0" err="1"/>
              <a:t>artinya</a:t>
            </a:r>
            <a:r>
              <a:rPr lang="en-US" dirty="0"/>
              <a:t> </a:t>
            </a:r>
            <a:r>
              <a:rPr lang="en-US" dirty="0" err="1"/>
              <a:t>bergeser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kanan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baris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bawah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408FC-315D-8647-B8C3-2E71D08E1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Deep Learning: Convolutional Neural Networks</a:t>
            </a:r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D1F44-153C-7E49-AA1E-D18FA5571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29920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FF9F5-7A6D-AB4C-A834-7174154C4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FD0653D-71A1-FF41-85C8-D697D681CAA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" y="2789549"/>
            <a:ext cx="4330700" cy="202502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0C392C-D615-8D40-9F62-5B72130F2C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Pooling </a:t>
            </a:r>
            <a:r>
              <a:rPr lang="en-US" dirty="0" err="1"/>
              <a:t>bertujuan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mereduksi</a:t>
            </a:r>
            <a:r>
              <a:rPr lang="en-US" dirty="0"/>
              <a:t> </a:t>
            </a:r>
            <a:r>
              <a:rPr lang="en-US" dirty="0" err="1"/>
              <a:t>kompleksitas</a:t>
            </a:r>
            <a:r>
              <a:rPr lang="en-US" dirty="0"/>
              <a:t> </a:t>
            </a:r>
            <a:r>
              <a:rPr lang="en-US" dirty="0" err="1"/>
              <a:t>representasi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layer convolved</a:t>
            </a:r>
          </a:p>
          <a:p>
            <a:pPr lvl="1"/>
            <a:r>
              <a:rPr lang="en-US" dirty="0"/>
              <a:t>Yang </a:t>
            </a:r>
            <a:r>
              <a:rPr lang="en-US" dirty="0" err="1"/>
              <a:t>artinya</a:t>
            </a:r>
            <a:r>
              <a:rPr lang="en-US" dirty="0"/>
              <a:t> </a:t>
            </a:r>
            <a:r>
              <a:rPr lang="en-US" dirty="0" err="1"/>
              <a:t>mereduksi</a:t>
            </a:r>
            <a:r>
              <a:rPr lang="en-US" dirty="0"/>
              <a:t> juga </a:t>
            </a:r>
            <a:r>
              <a:rPr lang="en-US" dirty="0" err="1"/>
              <a:t>jumlah</a:t>
            </a:r>
            <a:r>
              <a:rPr lang="en-US" dirty="0"/>
              <a:t> parameter di model CNN</a:t>
            </a:r>
          </a:p>
          <a:p>
            <a:pPr lvl="1"/>
            <a:r>
              <a:rPr lang="en-US" dirty="0"/>
              <a:t>Yang </a:t>
            </a:r>
            <a:r>
              <a:rPr lang="en-US" dirty="0" err="1"/>
              <a:t>artinya</a:t>
            </a:r>
            <a:r>
              <a:rPr lang="en-US" dirty="0"/>
              <a:t> juga </a:t>
            </a:r>
            <a:r>
              <a:rPr lang="en-US" dirty="0" err="1"/>
              <a:t>mencegah</a:t>
            </a:r>
            <a:r>
              <a:rPr lang="en-US" dirty="0"/>
              <a:t> </a:t>
            </a:r>
            <a:r>
              <a:rPr lang="en-US" i="1" dirty="0"/>
              <a:t>overfitting</a:t>
            </a:r>
            <a:r>
              <a:rPr lang="en-US" dirty="0"/>
              <a:t> (</a:t>
            </a:r>
            <a:r>
              <a:rPr lang="en-US" dirty="0" err="1"/>
              <a:t>situasi</a:t>
            </a:r>
            <a:r>
              <a:rPr lang="en-US" dirty="0"/>
              <a:t>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terlalu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parameter </a:t>
            </a:r>
            <a:r>
              <a:rPr lang="en-US" dirty="0" err="1"/>
              <a:t>diestimasi</a:t>
            </a:r>
            <a:r>
              <a:rPr lang="en-US" dirty="0"/>
              <a:t>, </a:t>
            </a:r>
            <a:r>
              <a:rPr lang="en-US" dirty="0" err="1"/>
              <a:t>menyebabkan</a:t>
            </a:r>
            <a:r>
              <a:rPr lang="en-US" dirty="0"/>
              <a:t> model </a:t>
            </a:r>
            <a:r>
              <a:rPr lang="en-US" dirty="0" err="1"/>
              <a:t>terlalu</a:t>
            </a:r>
            <a:r>
              <a:rPr lang="en-US" dirty="0"/>
              <a:t> rigid)</a:t>
            </a:r>
          </a:p>
          <a:p>
            <a:r>
              <a:rPr lang="en-US" i="1" dirty="0"/>
              <a:t>Max pooling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yang </a:t>
            </a:r>
            <a:r>
              <a:rPr lang="en-US" dirty="0" err="1"/>
              <a:t>sering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;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paling </a:t>
            </a:r>
            <a:r>
              <a:rPr lang="en-US" dirty="0" err="1"/>
              <a:t>maksimum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pooling filter</a:t>
            </a:r>
          </a:p>
          <a:p>
            <a:pPr lvl="1"/>
            <a:r>
              <a:rPr lang="en-US" dirty="0" err="1"/>
              <a:t>Contoh</a:t>
            </a:r>
            <a:r>
              <a:rPr lang="en-US" dirty="0"/>
              <a:t> di </a:t>
            </a:r>
            <a:r>
              <a:rPr lang="en-US" dirty="0" err="1"/>
              <a:t>samping</a:t>
            </a:r>
            <a:r>
              <a:rPr lang="en-US" dirty="0"/>
              <a:t>, filter 2 x 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E96E1-E465-8D4F-9A7B-AB1B74642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Deep Learning: Convolutional Neural Networks</a:t>
            </a:r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2E801-353D-F144-A391-71C79A73B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90817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B9D65-3DEB-B54A-8B04-390207EA9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9959CAE-75DA-3C47-AAA6-A58033D0595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" y="2789549"/>
            <a:ext cx="4330700" cy="2025028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5A4C81C-3F78-1D48-A618-BF3B9EC5F7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262" y="2246313"/>
            <a:ext cx="3848100" cy="311150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76CF2-642E-6347-9D23-EA726105B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Deep Learning: Convolutional Neural Networks</a:t>
            </a:r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F844C-8E8A-4447-9394-29A957EFC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34489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9CDC20D-144B-E846-BF3F-381C2116A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Selanjutnya</a:t>
            </a:r>
            <a:r>
              <a:rPr lang="en-US" dirty="0"/>
              <a:t>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DD298-5642-5944-9FC5-E45A0FA78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Deep Learning: Convolutional Neural Networks</a:t>
            </a:r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09F73-AFCE-3F48-A7DD-FF8F771E3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19</a:t>
            </a:fld>
            <a:endParaRPr lang="id-ID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7552779-4FAB-034A-8B44-602A2AA4DA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13" y="1980061"/>
            <a:ext cx="7962900" cy="2692400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D6F2F57-BE83-3448-8A70-7E3EA5209B3B}"/>
              </a:ext>
            </a:extLst>
          </p:cNvPr>
          <p:cNvSpPr txBox="1"/>
          <p:nvPr/>
        </p:nvSpPr>
        <p:spPr>
          <a:xfrm>
            <a:off x="137013" y="5202214"/>
            <a:ext cx="84039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Dari convolved layer </a:t>
            </a:r>
            <a:r>
              <a:rPr lang="en-US" sz="1400" dirty="0" err="1"/>
              <a:t>ke</a:t>
            </a:r>
            <a:r>
              <a:rPr lang="en-US" sz="1400" dirty="0"/>
              <a:t> pooling layer, </a:t>
            </a:r>
            <a:r>
              <a:rPr lang="en-US" sz="1400" dirty="0" err="1"/>
              <a:t>kita</a:t>
            </a:r>
            <a:r>
              <a:rPr lang="en-US" sz="1400" dirty="0"/>
              <a:t> </a:t>
            </a:r>
            <a:r>
              <a:rPr lang="en-US" sz="1400" dirty="0" err="1"/>
              <a:t>melakukan</a:t>
            </a:r>
            <a:r>
              <a:rPr lang="en-US" sz="1400" dirty="0"/>
              <a:t> </a:t>
            </a:r>
            <a:r>
              <a:rPr lang="en-US" sz="1400" dirty="0" err="1"/>
              <a:t>pembelajaran</a:t>
            </a:r>
            <a:r>
              <a:rPr lang="en-US" sz="1400" dirty="0"/>
              <a:t> </a:t>
            </a:r>
            <a:r>
              <a:rPr lang="en-US" sz="1400" dirty="0" err="1"/>
              <a:t>fitur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Selanjutnya</a:t>
            </a:r>
            <a:r>
              <a:rPr lang="en-US" sz="1400" dirty="0"/>
              <a:t> </a:t>
            </a:r>
            <a:r>
              <a:rPr lang="en-US" sz="1400" dirty="0" err="1"/>
              <a:t>adalah</a:t>
            </a:r>
            <a:r>
              <a:rPr lang="en-US" sz="1400" dirty="0"/>
              <a:t> </a:t>
            </a:r>
            <a:r>
              <a:rPr lang="en-US" sz="1400" dirty="0" err="1"/>
              <a:t>tahap</a:t>
            </a:r>
            <a:r>
              <a:rPr lang="en-US" sz="1400" dirty="0"/>
              <a:t> </a:t>
            </a:r>
            <a:r>
              <a:rPr lang="en-US" sz="1400" dirty="0" err="1"/>
              <a:t>klasifikasi</a:t>
            </a:r>
            <a:r>
              <a:rPr lang="en-US" sz="1400" dirty="0"/>
              <a:t>; </a:t>
            </a:r>
            <a:r>
              <a:rPr lang="en-US" sz="1400" dirty="0" err="1"/>
              <a:t>diawali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i="1" dirty="0"/>
              <a:t>flattening</a:t>
            </a:r>
            <a:r>
              <a:rPr lang="en-US" sz="1400" dirty="0"/>
              <a:t>, </a:t>
            </a:r>
            <a:r>
              <a:rPr lang="en-US" sz="1400" dirty="0" err="1"/>
              <a:t>atau</a:t>
            </a:r>
            <a:r>
              <a:rPr lang="en-US" sz="1400" dirty="0"/>
              <a:t> </a:t>
            </a:r>
            <a:r>
              <a:rPr lang="en-US" sz="1400" dirty="0" err="1"/>
              <a:t>mentransformasi</a:t>
            </a:r>
            <a:r>
              <a:rPr lang="en-US" sz="1400" dirty="0"/>
              <a:t> </a:t>
            </a:r>
            <a:r>
              <a:rPr lang="en-US" sz="1400" dirty="0" err="1"/>
              <a:t>matriks</a:t>
            </a:r>
            <a:r>
              <a:rPr lang="en-US" sz="1400" dirty="0"/>
              <a:t> </a:t>
            </a:r>
            <a:r>
              <a:rPr lang="en-US" sz="1400" dirty="0" err="1"/>
              <a:t>menjadi</a:t>
            </a:r>
            <a:r>
              <a:rPr lang="en-US" sz="1400" dirty="0"/>
              <a:t> vector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Kemudian</a:t>
            </a:r>
            <a:r>
              <a:rPr lang="en-US" sz="1400" dirty="0"/>
              <a:t> </a:t>
            </a:r>
            <a:r>
              <a:rPr lang="en-US" sz="1400" dirty="0" err="1"/>
              <a:t>dikonekasikan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i="1" dirty="0"/>
              <a:t>fully connected </a:t>
            </a:r>
            <a:r>
              <a:rPr lang="en-US" sz="1400" dirty="0"/>
              <a:t>(FC)</a:t>
            </a:r>
            <a:r>
              <a:rPr lang="en-US" sz="1400" i="1" dirty="0"/>
              <a:t> </a:t>
            </a:r>
            <a:r>
              <a:rPr lang="en-US" sz="1400" dirty="0"/>
              <a:t>layer,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menggunakan</a:t>
            </a:r>
            <a:r>
              <a:rPr lang="en-US" sz="1400" dirty="0"/>
              <a:t> </a:t>
            </a:r>
            <a:r>
              <a:rPr lang="en-US" sz="1400" dirty="0" err="1"/>
              <a:t>softmax</a:t>
            </a:r>
            <a:r>
              <a:rPr lang="en-US" sz="1400" dirty="0"/>
              <a:t>, </a:t>
            </a:r>
          </a:p>
          <a:p>
            <a:r>
              <a:rPr lang="en-US" sz="1400" dirty="0" err="1"/>
              <a:t>dihitung</a:t>
            </a:r>
            <a:r>
              <a:rPr lang="en-US" sz="1400" dirty="0"/>
              <a:t> </a:t>
            </a:r>
            <a:r>
              <a:rPr lang="en-US" sz="1400" dirty="0" err="1"/>
              <a:t>probabilitas</a:t>
            </a:r>
            <a:r>
              <a:rPr lang="en-US" sz="1400" dirty="0"/>
              <a:t> </a:t>
            </a:r>
            <a:r>
              <a:rPr lang="en-US" sz="1400" dirty="0" err="1"/>
              <a:t>setiap</a:t>
            </a:r>
            <a:r>
              <a:rPr lang="en-US" sz="1400" dirty="0"/>
              <a:t> </a:t>
            </a:r>
            <a:r>
              <a:rPr lang="en-US" sz="1400" dirty="0" err="1"/>
              <a:t>kelas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98905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Deep Learning: Convolutional Neural Networks</a:t>
            </a:r>
            <a:endParaRPr lang="id-ID" sz="3200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d-ID" dirty="0"/>
              <a:t>Nama pembicara dengan gelar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5802DC-8FAC-4F18-9914-A2878EF92F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5724523"/>
            <a:ext cx="670457" cy="91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7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445ACFB-4E19-E34D-8F21-647268C97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CNN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7393483-BB4D-474C-AD73-E697C53332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13" y="1468988"/>
            <a:ext cx="7450130" cy="481374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72C0D-9A47-E149-B281-F3068E9C5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Deep Learning: Convolutional Neural Networks</a:t>
            </a:r>
            <a:endParaRPr lang="id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59B600-26FD-594C-B366-FEFA2179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20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17352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32D6D-2273-AB49-94C8-6F8660C08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18E867A-9FDD-4040-AB6F-6D9927123C4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" y="2402966"/>
            <a:ext cx="4330700" cy="279819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BF2DE4-85AC-AC4A-99C8-5812ECDF461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ReLu</a:t>
            </a:r>
            <a:r>
              <a:rPr lang="en-US" dirty="0"/>
              <a:t> (</a:t>
            </a:r>
            <a:r>
              <a:rPr lang="en-US" dirty="0" err="1"/>
              <a:t>baca</a:t>
            </a:r>
            <a:r>
              <a:rPr lang="en-US" dirty="0"/>
              <a:t> </a:t>
            </a:r>
            <a:r>
              <a:rPr lang="en-US" i="1" dirty="0" err="1"/>
              <a:t>reylu</a:t>
            </a:r>
            <a:r>
              <a:rPr lang="en-US" dirty="0"/>
              <a:t>),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yang </a:t>
            </a:r>
            <a:r>
              <a:rPr lang="en-US" dirty="0" err="1"/>
              <a:t>mengembalikan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max(0, x), di mana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x </a:t>
            </a:r>
            <a:r>
              <a:rPr lang="en-US" dirty="0" err="1"/>
              <a:t>adalah</a:t>
            </a:r>
            <a:r>
              <a:rPr lang="en-US" dirty="0"/>
              <a:t> element </a:t>
            </a:r>
            <a:r>
              <a:rPr lang="en-US" dirty="0" err="1"/>
              <a:t>matriks</a:t>
            </a:r>
            <a:r>
              <a:rPr lang="en-US" dirty="0"/>
              <a:t> di convolved layer</a:t>
            </a:r>
          </a:p>
          <a:p>
            <a:pPr lvl="1"/>
            <a:r>
              <a:rPr lang="en-US" dirty="0" err="1"/>
              <a:t>Dengan</a:t>
            </a:r>
            <a:r>
              <a:rPr lang="en-US" dirty="0"/>
              <a:t> kata lain: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menghilangkan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negatif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matriks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;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biasanya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positif</a:t>
            </a:r>
            <a:r>
              <a:rPr lang="en-US" dirty="0"/>
              <a:t> (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hitam-putih</a:t>
            </a:r>
            <a:r>
              <a:rPr lang="en-US" dirty="0"/>
              <a:t>, </a:t>
            </a:r>
            <a:r>
              <a:rPr lang="en-US" dirty="0" err="1"/>
              <a:t>semakin</a:t>
            </a:r>
            <a:r>
              <a:rPr lang="en-US" dirty="0"/>
              <a:t> </a:t>
            </a:r>
            <a:r>
              <a:rPr lang="en-US" dirty="0" err="1"/>
              <a:t>putih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pixel, </a:t>
            </a:r>
            <a:r>
              <a:rPr lang="en-US" dirty="0" err="1"/>
              <a:t>semakin</a:t>
            </a:r>
            <a:r>
              <a:rPr lang="en-US" dirty="0"/>
              <a:t> </a:t>
            </a:r>
            <a:r>
              <a:rPr lang="en-US" dirty="0" err="1"/>
              <a:t>mendekati</a:t>
            </a:r>
            <a:r>
              <a:rPr lang="en-US" dirty="0"/>
              <a:t> 1, </a:t>
            </a:r>
            <a:r>
              <a:rPr lang="en-US" dirty="0" err="1"/>
              <a:t>dan</a:t>
            </a:r>
            <a:r>
              <a:rPr lang="en-US" dirty="0"/>
              <a:t> 0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sebaliknya</a:t>
            </a:r>
            <a:r>
              <a:rPr lang="en-US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EADA8-F9E2-1B45-BC3A-43A8A8175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Deep Learning: Convolutional Neural Networks</a:t>
            </a:r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F586A-09CC-6C42-BE74-F1E65AE20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21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66307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6946-F7B0-974D-BE93-036BA1574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Padding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C7A26DF-E8F5-2040-B36A-A90B38785D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50" y="2379663"/>
            <a:ext cx="2501900" cy="28448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521459-E33D-5342-B736-4DEFD7FE85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i="1" dirty="0"/>
              <a:t>Padding</a:t>
            </a:r>
            <a:r>
              <a:rPr lang="en-US" dirty="0"/>
              <a:t> (</a:t>
            </a:r>
            <a:r>
              <a:rPr lang="en-US" dirty="0" err="1"/>
              <a:t>tepi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)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mengenali</a:t>
            </a:r>
            <a:r>
              <a:rPr lang="en-US" dirty="0"/>
              <a:t> </a:t>
            </a:r>
            <a:r>
              <a:rPr lang="en-US" i="1" dirty="0"/>
              <a:t>high-level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image</a:t>
            </a:r>
          </a:p>
          <a:p>
            <a:pPr lvl="1"/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beri</a:t>
            </a:r>
            <a:r>
              <a:rPr lang="en-US" dirty="0"/>
              <a:t> padding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image,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logika</a:t>
            </a:r>
            <a:r>
              <a:rPr lang="en-US" dirty="0"/>
              <a:t>, </a:t>
            </a:r>
            <a:r>
              <a:rPr lang="en-US" dirty="0" err="1"/>
              <a:t>objek</a:t>
            </a:r>
            <a:r>
              <a:rPr lang="en-US" dirty="0"/>
              <a:t> yang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image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di </a:t>
            </a:r>
            <a:r>
              <a:rPr lang="en-US" dirty="0" err="1"/>
              <a:t>dalam</a:t>
            </a:r>
            <a:r>
              <a:rPr lang="en-US" dirty="0"/>
              <a:t> padding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8CE52-C70E-134E-BC5A-5B91E8946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Deep Learning: Convolutional Neural Networks</a:t>
            </a:r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777970-E0C7-5948-BFBC-F6531C61B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22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40926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6946-F7B0-974D-BE93-036BA1574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Padding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C7A26DF-E8F5-2040-B36A-A90B38785D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50" y="2379663"/>
            <a:ext cx="2501900" cy="28448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521459-E33D-5342-B736-4DEFD7FE85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i="1" dirty="0"/>
              <a:t>Same Padding</a:t>
            </a:r>
          </a:p>
          <a:p>
            <a:pPr lvl="1"/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di </a:t>
            </a:r>
            <a:r>
              <a:rPr lang="en-US" dirty="0" err="1"/>
              <a:t>samping</a:t>
            </a:r>
            <a:r>
              <a:rPr lang="en-US" dirty="0"/>
              <a:t>; </a:t>
            </a:r>
            <a:r>
              <a:rPr lang="en-US" dirty="0" err="1"/>
              <a:t>ukurang</a:t>
            </a:r>
            <a:r>
              <a:rPr lang="en-US" dirty="0"/>
              <a:t> input 5 x 5 x 1, </a:t>
            </a:r>
            <a:r>
              <a:rPr lang="en-US" dirty="0" err="1"/>
              <a:t>ditambah</a:t>
            </a:r>
            <a:r>
              <a:rPr lang="en-US" dirty="0"/>
              <a:t> padding </a:t>
            </a:r>
            <a:r>
              <a:rPr lang="en-US" dirty="0" err="1"/>
              <a:t>menjadi</a:t>
            </a:r>
            <a:r>
              <a:rPr lang="en-US" dirty="0"/>
              <a:t> 7 x 7 x 1. </a:t>
            </a:r>
            <a:r>
              <a:rPr lang="en-US" dirty="0" err="1"/>
              <a:t>Menggunakan</a:t>
            </a:r>
            <a:r>
              <a:rPr lang="en-US" dirty="0"/>
              <a:t> kernel 3 x 3 x 1, </a:t>
            </a:r>
            <a:r>
              <a:rPr lang="en-US" dirty="0" err="1"/>
              <a:t>menghasilkan</a:t>
            </a:r>
            <a:r>
              <a:rPr lang="en-US" dirty="0"/>
              <a:t> convolved </a:t>
            </a:r>
            <a:r>
              <a:rPr lang="en-US" dirty="0" err="1"/>
              <a:t>matriks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ukuran</a:t>
            </a:r>
            <a:r>
              <a:rPr lang="en-US" dirty="0"/>
              <a:t> yang </a:t>
            </a:r>
            <a:r>
              <a:rPr lang="en-US" b="1" dirty="0" err="1"/>
              <a:t>sama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inputnya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 5 x 5 x 1.</a:t>
            </a:r>
          </a:p>
          <a:p>
            <a:r>
              <a:rPr lang="en-US" i="1" dirty="0"/>
              <a:t>Valid Padding</a:t>
            </a:r>
          </a:p>
          <a:p>
            <a:pPr lvl="1"/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tanpa</a:t>
            </a:r>
            <a:r>
              <a:rPr lang="en-US" dirty="0"/>
              <a:t> padding,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mengembalikan</a:t>
            </a:r>
            <a:r>
              <a:rPr lang="en-US" dirty="0"/>
              <a:t> convolved </a:t>
            </a:r>
            <a:r>
              <a:rPr lang="en-US" dirty="0" err="1"/>
              <a:t>matriks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ukuran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kernel 3 x 3 x 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8CE52-C70E-134E-BC5A-5B91E8946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Deep Learning: Convolutional Neural Networks</a:t>
            </a:r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777970-E0C7-5948-BFBC-F6531C61B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23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86676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BDD6D56-1E1A-CD4D-BA4F-DA3B33484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0AB1057-EC63-5F44-8E11-06640FB73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https://towardsdatascience.com/a-comprehensive-guide-to-convolutional-neural-networks-the-eli5-way-3bd2b1164a53</a:t>
            </a:r>
            <a:endParaRPr lang="en-US" dirty="0"/>
          </a:p>
          <a:p>
            <a:r>
              <a:rPr lang="en-US" dirty="0">
                <a:hlinkClick r:id="rId3"/>
              </a:rPr>
              <a:t>http://cs231n.github.io/convolutional-networks/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2560B-C9E1-BC41-B7BA-174B022F7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Deep Learning: Convolutional Neural Networks</a:t>
            </a:r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28010-B6F9-8E44-BF15-77314F799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24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635133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88EDB95-D57D-43D6-839D-F21AFB3EFF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39FCA66-5646-4B0E-8DAB-6A9D8EC1C265}"/>
              </a:ext>
            </a:extLst>
          </p:cNvPr>
          <p:cNvGrpSpPr/>
          <p:nvPr/>
        </p:nvGrpSpPr>
        <p:grpSpPr>
          <a:xfrm>
            <a:off x="479456" y="3027641"/>
            <a:ext cx="2716277" cy="1073283"/>
            <a:chOff x="2206243" y="3959676"/>
            <a:chExt cx="2716277" cy="107328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0680D9-1347-439D-B54E-62825519D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518056"/>
              <a:ext cx="187746" cy="1877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4A983BD-FDF3-467D-B6FC-5262B2783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066816"/>
              <a:ext cx="187746" cy="18774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74C9ED1-F614-40B7-B987-364331AEA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292436"/>
              <a:ext cx="187746" cy="187746"/>
            </a:xfrm>
            <a:prstGeom prst="rect">
              <a:avLst/>
            </a:prstGeom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1D067117-5FDC-4612-B064-B663709B1833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3959676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1836F539-354E-46E3-8616-C5F4B6531B84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187630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01C47935-32DD-4412-BB89-98F47C0CF21E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422719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DTS_kominfo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DCACA51-C325-4023-9C88-859ACDFAD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243" y="4743676"/>
              <a:ext cx="193040" cy="193040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AB5299A3-9580-4C35-8ACF-51B39D383A60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654540"/>
              <a:ext cx="2498030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 Talent Scholarship 2019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15B4ECB2-1EA2-45BD-A1C4-83B0C6BDA2C2}"/>
              </a:ext>
            </a:extLst>
          </p:cNvPr>
          <p:cNvSpPr txBox="1">
            <a:spLocks/>
          </p:cNvSpPr>
          <p:nvPr/>
        </p:nvSpPr>
        <p:spPr>
          <a:xfrm>
            <a:off x="396745" y="1534458"/>
            <a:ext cx="1827720" cy="587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16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IKUTI KAMI</a:t>
            </a:r>
            <a:endParaRPr lang="en-US" sz="9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9ECE9BA-4A57-4C40-8543-79ADE3BA9D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28606" r="7380" b="32333"/>
          <a:stretch/>
        </p:blipFill>
        <p:spPr>
          <a:xfrm>
            <a:off x="314035" y="2050357"/>
            <a:ext cx="1827720" cy="8658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E69A50C-EA9B-47A2-B1B3-8D385A77FE0F}"/>
              </a:ext>
            </a:extLst>
          </p:cNvPr>
          <p:cNvSpPr/>
          <p:nvPr/>
        </p:nvSpPr>
        <p:spPr>
          <a:xfrm>
            <a:off x="422449" y="4294918"/>
            <a:ext cx="55094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Pusat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Profesi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Sertifikasi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Badan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Penelitian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SDM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Kementerian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Komunikasi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Informatika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Jl. Medan Merdeka Barat No. 9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(Gd.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Belakang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Lt. 4 - 5)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Jakarta Pusat, 10110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D8B2030-99C4-4505-9667-DE6CE4B6CE0B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587EFBD-0C26-4194-996D-1BA694E97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D2C9E095-20A3-45B6-B340-94169BBF4AC4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0364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Convolutional Networks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id-ID" dirty="0"/>
              <a:t>Bagian 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Deep Learning: Convolutional Neural Networks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</a:t>
            </a:fld>
            <a:endParaRPr lang="id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03CD5F-314A-4544-A266-C1BE52857A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48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898" y="1451811"/>
            <a:ext cx="4198298" cy="4724400"/>
          </a:xfrm>
        </p:spPr>
        <p:txBody>
          <a:bodyPr anchor="ctr">
            <a:normAutofit/>
          </a:bodyPr>
          <a:lstStyle/>
          <a:p>
            <a:r>
              <a:rPr lang="en-US" dirty="0"/>
              <a:t>Signal and image processing</a:t>
            </a:r>
          </a:p>
          <a:p>
            <a:r>
              <a:rPr lang="en-US" dirty="0"/>
              <a:t>Handwritten text/digits recognition</a:t>
            </a:r>
          </a:p>
          <a:p>
            <a:r>
              <a:rPr lang="en-US" dirty="0">
                <a:solidFill>
                  <a:srgbClr val="FF0000"/>
                </a:solidFill>
              </a:rPr>
              <a:t>Natural object classification (photos and videos)</a:t>
            </a:r>
          </a:p>
          <a:p>
            <a:r>
              <a:rPr lang="en-US" dirty="0"/>
              <a:t>Segmentation</a:t>
            </a:r>
          </a:p>
          <a:p>
            <a:r>
              <a:rPr lang="en-US" dirty="0"/>
              <a:t>Face detection</a:t>
            </a:r>
          </a:p>
          <a:p>
            <a:r>
              <a:rPr lang="en-US" dirty="0"/>
              <a:t>Recommender systems</a:t>
            </a:r>
          </a:p>
          <a:p>
            <a:r>
              <a:rPr lang="en-US" dirty="0"/>
              <a:t>Speech recognition</a:t>
            </a:r>
          </a:p>
          <a:p>
            <a:r>
              <a:rPr lang="en-US" dirty="0"/>
              <a:t>Natural Language Processing</a:t>
            </a:r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Deep Learning: Convolutional Neural Networks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</a:t>
            </a:fld>
            <a:endParaRPr lang="id-ID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B1D75BF-2511-44BD-9E20-CF9E997F9D5F}"/>
              </a:ext>
            </a:extLst>
          </p:cNvPr>
          <p:cNvGrpSpPr/>
          <p:nvPr/>
        </p:nvGrpSpPr>
        <p:grpSpPr>
          <a:xfrm>
            <a:off x="4243236" y="1880367"/>
            <a:ext cx="4575908" cy="3473955"/>
            <a:chOff x="4243236" y="1880367"/>
            <a:chExt cx="4575908" cy="347395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83771F2-4762-4E93-930F-D5C638D78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43236" y="1880367"/>
              <a:ext cx="4575908" cy="275350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160CFF2-206A-4109-B329-32B50D0C0BD7}"/>
                </a:ext>
              </a:extLst>
            </p:cNvPr>
            <p:cNvSpPr txBox="1"/>
            <p:nvPr/>
          </p:nvSpPr>
          <p:spPr>
            <a:xfrm>
              <a:off x="4243236" y="4707991"/>
              <a:ext cx="45759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One of the CNN applications: Natural object classification</a:t>
              </a:r>
              <a:endParaRPr lang="id-ID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615ED58-B990-4911-AE40-F6D13F158E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6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goal of CNN</a:t>
            </a:r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Deep Learning: Convolutional Neural Networks</a:t>
            </a:r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5</a:t>
            </a:fld>
            <a:endParaRPr lang="id-ID"/>
          </a:p>
        </p:txBody>
      </p:sp>
      <p:sp>
        <p:nvSpPr>
          <p:cNvPr id="6" name="TextBox 5"/>
          <p:cNvSpPr txBox="1"/>
          <p:nvPr/>
        </p:nvSpPr>
        <p:spPr>
          <a:xfrm>
            <a:off x="771098" y="1859340"/>
            <a:ext cx="76018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“</a:t>
            </a:r>
            <a:r>
              <a:rPr lang="en-US" sz="3200" i="1" dirty="0"/>
              <a:t>How to create </a:t>
            </a:r>
            <a:r>
              <a:rPr lang="en-US" sz="3200" i="1" dirty="0">
                <a:solidFill>
                  <a:srgbClr val="FF0000"/>
                </a:solidFill>
              </a:rPr>
              <a:t>good representations of the visual world</a:t>
            </a:r>
            <a:r>
              <a:rPr lang="en-US" sz="3200" i="1" dirty="0"/>
              <a:t> in a way it could be used </a:t>
            </a:r>
            <a:r>
              <a:rPr lang="en-US" sz="3200" i="1" dirty="0">
                <a:solidFill>
                  <a:srgbClr val="FF0000"/>
                </a:solidFill>
              </a:rPr>
              <a:t>to support recognition</a:t>
            </a:r>
            <a:r>
              <a:rPr lang="en-US" sz="3200" i="1" dirty="0"/>
              <a:t>?</a:t>
            </a:r>
            <a:r>
              <a:rPr lang="en-US" sz="3200" dirty="0"/>
              <a:t>”</a:t>
            </a:r>
            <a:endParaRPr lang="id-ID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252B80-ADA0-4633-B63A-E6DFF3A93435}"/>
              </a:ext>
            </a:extLst>
          </p:cNvPr>
          <p:cNvSpPr txBox="1"/>
          <p:nvPr/>
        </p:nvSpPr>
        <p:spPr>
          <a:xfrm>
            <a:off x="955342" y="3731358"/>
            <a:ext cx="72469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Key features: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Detect and classify </a:t>
            </a:r>
            <a:r>
              <a:rPr lang="en-US" sz="2400" dirty="0"/>
              <a:t>objects into categories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Independence</a:t>
            </a:r>
            <a:r>
              <a:rPr lang="en-US" sz="2400" dirty="0"/>
              <a:t> from pose, scale, illumination, conformation and clutter</a:t>
            </a:r>
            <a:endParaRPr lang="id-ID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E63230-6F00-4A84-BB7E-1277DEDE7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12492"/>
            <a:ext cx="1028700" cy="57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36919C-C5AD-4046-8A6A-AE8D20B94B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8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E6C71-10C8-3B4D-AC58-E862EFBEF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939" y="2801707"/>
            <a:ext cx="7355304" cy="842804"/>
          </a:xfrm>
        </p:spPr>
        <p:txBody>
          <a:bodyPr>
            <a:normAutofit fontScale="90000"/>
          </a:bodyPr>
          <a:lstStyle/>
          <a:p>
            <a:r>
              <a:rPr lang="en-US" dirty="0"/>
              <a:t>CNN </a:t>
            </a:r>
            <a:r>
              <a:rPr lang="en-US" dirty="0" err="1"/>
              <a:t>ada</a:t>
            </a:r>
            <a:r>
              <a:rPr lang="en-US" dirty="0"/>
              <a:t> neural network yang </a:t>
            </a:r>
            <a:r>
              <a:rPr lang="en-US" dirty="0" err="1"/>
              <a:t>khusus</a:t>
            </a:r>
            <a:r>
              <a:rPr lang="en-US" dirty="0"/>
              <a:t> </a:t>
            </a:r>
            <a:r>
              <a:rPr lang="en-US" dirty="0" err="1"/>
              <a:t>didesain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image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F59724-2255-D24F-8AD6-27108E1BD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Deep Learning: Convolutional Neural Networks</a:t>
            </a:r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CDE72-7A96-AD42-B8D0-4635006BA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6</a:t>
            </a:fld>
            <a:endParaRPr lang="id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DC69DA-EAB8-734A-8EF1-C5712C2E88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98" y="29011"/>
            <a:ext cx="344722" cy="47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259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47E40-9CBA-0247-941B-D52ECFCD8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matriks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20FE4F4-199B-1D4B-8624-328E848571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" y="2532063"/>
            <a:ext cx="3492500" cy="2540000"/>
          </a:xfr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C3C0133-9E22-6645-B349-B7B07135757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Image/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b="1" dirty="0" err="1"/>
              <a:t>berwarna</a:t>
            </a:r>
            <a:r>
              <a:rPr lang="en-US" b="1" dirty="0"/>
              <a:t>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3 </a:t>
            </a:r>
            <a:r>
              <a:rPr lang="en-US" dirty="0" err="1"/>
              <a:t>kanal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(Red, Green, Blue)</a:t>
            </a:r>
          </a:p>
          <a:p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matriks</a:t>
            </a:r>
            <a:r>
              <a:rPr lang="en-US" dirty="0"/>
              <a:t>, image </a:t>
            </a:r>
            <a:r>
              <a:rPr lang="en-US" dirty="0" err="1"/>
              <a:t>berwarna</a:t>
            </a:r>
            <a:r>
              <a:rPr lang="en-US" dirty="0"/>
              <a:t> </a:t>
            </a:r>
            <a:r>
              <a:rPr lang="en-US" dirty="0" err="1"/>
              <a:t>berarti</a:t>
            </a:r>
            <a:r>
              <a:rPr lang="en-US" dirty="0"/>
              <a:t> </a:t>
            </a:r>
            <a:r>
              <a:rPr lang="en-US" dirty="0" err="1"/>
              <a:t>matriks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3 </a:t>
            </a:r>
            <a:r>
              <a:rPr lang="en-US" i="1" dirty="0"/>
              <a:t>layer</a:t>
            </a:r>
          </a:p>
          <a:p>
            <a:r>
              <a:rPr lang="en-US" dirty="0" err="1"/>
              <a:t>Contoh</a:t>
            </a:r>
            <a:r>
              <a:rPr lang="en-US" dirty="0"/>
              <a:t> di </a:t>
            </a:r>
            <a:r>
              <a:rPr lang="en-US" dirty="0" err="1"/>
              <a:t>samping</a:t>
            </a:r>
            <a:r>
              <a:rPr lang="en-US" dirty="0"/>
              <a:t>, </a:t>
            </a:r>
            <a:r>
              <a:rPr lang="en-US" dirty="0" err="1"/>
              <a:t>sebuah</a:t>
            </a:r>
            <a:r>
              <a:rPr lang="en-US" dirty="0"/>
              <a:t> image </a:t>
            </a:r>
            <a:r>
              <a:rPr lang="en-US" dirty="0" err="1"/>
              <a:t>berukuran</a:t>
            </a:r>
            <a:r>
              <a:rPr lang="en-US" dirty="0"/>
              <a:t> 4 x 4,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berwarna</a:t>
            </a:r>
            <a:r>
              <a:rPr lang="en-US" dirty="0"/>
              <a:t>,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tulis</a:t>
            </a:r>
            <a:r>
              <a:rPr lang="en-US" dirty="0"/>
              <a:t> 4 x4 x 3</a:t>
            </a:r>
          </a:p>
          <a:p>
            <a:r>
              <a:rPr lang="en-US" dirty="0"/>
              <a:t>RGB 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satu-satunyas</a:t>
            </a:r>
            <a:r>
              <a:rPr lang="en-US" dirty="0"/>
              <a:t> </a:t>
            </a:r>
            <a:r>
              <a:rPr lang="en-US" dirty="0" err="1"/>
              <a:t>representasi</a:t>
            </a:r>
            <a:r>
              <a:rPr lang="en-US" dirty="0"/>
              <a:t> image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B3961D-535A-4840-898D-73FE86F5C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Deep Learning: Convolutional Neural Networks</a:t>
            </a:r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649D2-9921-5241-AB51-27B336E54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93622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CF01A-DDD7-D54B-AD68-5B170B540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8E0C69A-6AB1-1A46-A3C4-96CB29046E9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" y="2532063"/>
            <a:ext cx="3492500" cy="2540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153DD1-8E19-F948-A217-A54F1932FED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Dari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matriks</a:t>
            </a:r>
            <a:r>
              <a:rPr lang="en-US" dirty="0"/>
              <a:t>,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lihat</a:t>
            </a:r>
            <a:r>
              <a:rPr lang="en-US" dirty="0"/>
              <a:t> </a:t>
            </a:r>
            <a:r>
              <a:rPr lang="en-US" dirty="0" err="1"/>
              <a:t>seberapa</a:t>
            </a:r>
            <a:r>
              <a:rPr lang="en-US" dirty="0"/>
              <a:t> </a:t>
            </a:r>
            <a:r>
              <a:rPr lang="en-US" dirty="0" err="1"/>
              <a:t>kompleks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image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input</a:t>
            </a:r>
          </a:p>
          <a:p>
            <a:pPr lvl="1"/>
            <a:r>
              <a:rPr lang="en-US" dirty="0"/>
              <a:t>256 x 256 x 3, 1024 x 1024 x 3, </a:t>
            </a:r>
            <a:r>
              <a:rPr lang="en-US" dirty="0" err="1"/>
              <a:t>dst</a:t>
            </a:r>
            <a:r>
              <a:rPr lang="en-US" dirty="0"/>
              <a:t>.</a:t>
            </a:r>
          </a:p>
          <a:p>
            <a:r>
              <a:rPr lang="en-US" dirty="0"/>
              <a:t>CNN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i="1" dirty="0"/>
              <a:t>reduce</a:t>
            </a:r>
            <a:r>
              <a:rPr lang="en-US" dirty="0"/>
              <a:t> image </a:t>
            </a:r>
            <a:r>
              <a:rPr lang="en-US" dirty="0" err="1"/>
              <a:t>kedalam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yang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dianalisis</a:t>
            </a:r>
            <a:r>
              <a:rPr lang="en-US" dirty="0"/>
              <a:t>, </a:t>
            </a:r>
            <a:r>
              <a:rPr lang="en-US" dirty="0" err="1"/>
              <a:t>tanpa</a:t>
            </a:r>
            <a:r>
              <a:rPr lang="en-US" dirty="0"/>
              <a:t> </a:t>
            </a:r>
            <a:r>
              <a:rPr lang="en-US" dirty="0" err="1"/>
              <a:t>kehilangan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/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yang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image </a:t>
            </a:r>
            <a:r>
              <a:rPr lang="en-US" dirty="0" err="1"/>
              <a:t>tersebut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DD7DD-EE95-404D-9D1E-C98E11032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Deep Learning: Convolutional Neural Networks</a:t>
            </a:r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F7DE3-957D-BC4C-9DFC-6839A3851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56150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A192F-7824-2D49-A70F-8C99AE9ED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 of CNN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1122DBD-3483-A64C-A890-42CFB6833B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" y="2998892"/>
            <a:ext cx="4330700" cy="160634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C9E06-BFBA-1B4E-9F83-AB8C48CBAB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Keuntungan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CNN </a:t>
            </a:r>
            <a:r>
              <a:rPr lang="en-US" dirty="0" err="1"/>
              <a:t>adalah</a:t>
            </a:r>
            <a:endParaRPr lang="en-US" dirty="0"/>
          </a:p>
          <a:p>
            <a:pPr lvl="1"/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menemukan</a:t>
            </a:r>
            <a:r>
              <a:rPr lang="en-US" dirty="0"/>
              <a:t> high-level </a:t>
            </a:r>
            <a:r>
              <a:rPr lang="en-US" dirty="0" err="1"/>
              <a:t>fitur</a:t>
            </a:r>
            <a:r>
              <a:rPr lang="en-US" dirty="0"/>
              <a:t> (</a:t>
            </a:r>
            <a:r>
              <a:rPr lang="en-US" dirty="0" err="1"/>
              <a:t>pola</a:t>
            </a:r>
            <a:r>
              <a:rPr lang="en-US" dirty="0"/>
              <a:t> </a:t>
            </a:r>
            <a:r>
              <a:rPr lang="en-US" dirty="0" err="1"/>
              <a:t>hidung</a:t>
            </a:r>
            <a:r>
              <a:rPr lang="en-US" dirty="0"/>
              <a:t>, </a:t>
            </a:r>
            <a:r>
              <a:rPr lang="en-US" dirty="0" err="1"/>
              <a:t>mata</a:t>
            </a:r>
            <a:r>
              <a:rPr lang="en-US" dirty="0"/>
              <a:t>)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(</a:t>
            </a:r>
            <a:r>
              <a:rPr lang="en-US" dirty="0" err="1"/>
              <a:t>lihat</a:t>
            </a:r>
            <a:r>
              <a:rPr lang="en-US" dirty="0"/>
              <a:t> panel </a:t>
            </a:r>
            <a:r>
              <a:rPr lang="en-US" dirty="0" err="1"/>
              <a:t>kiri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Dan </a:t>
            </a:r>
            <a:r>
              <a:rPr lang="en-US" i="1" dirty="0" err="1"/>
              <a:t>mengembangkan</a:t>
            </a:r>
            <a:r>
              <a:rPr lang="en-US" dirty="0"/>
              <a:t> </a:t>
            </a:r>
            <a:r>
              <a:rPr lang="en-US" dirty="0" err="1"/>
              <a:t>fitur-fitur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lewat</a:t>
            </a:r>
            <a:r>
              <a:rPr lang="en-US" dirty="0"/>
              <a:t> layer-layer </a:t>
            </a:r>
            <a:r>
              <a:rPr lang="en-US" dirty="0" err="1"/>
              <a:t>berikutnya</a:t>
            </a:r>
            <a:r>
              <a:rPr lang="en-US" dirty="0"/>
              <a:t> (</a:t>
            </a:r>
            <a:r>
              <a:rPr lang="en-US" dirty="0" err="1"/>
              <a:t>lihat</a:t>
            </a:r>
            <a:r>
              <a:rPr lang="en-US" dirty="0"/>
              <a:t> panel </a:t>
            </a:r>
            <a:r>
              <a:rPr lang="en-US" dirty="0" err="1"/>
              <a:t>tengah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Hingga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layer </a:t>
            </a:r>
            <a:r>
              <a:rPr lang="en-US" dirty="0" err="1"/>
              <a:t>terakhir</a:t>
            </a:r>
            <a:r>
              <a:rPr lang="en-US" dirty="0"/>
              <a:t>, </a:t>
            </a:r>
            <a:r>
              <a:rPr lang="en-US" dirty="0" err="1"/>
              <a:t>fitur-fitur</a:t>
            </a:r>
            <a:r>
              <a:rPr lang="en-US" dirty="0"/>
              <a:t>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semakin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,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input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klasifikasi</a:t>
            </a:r>
            <a:r>
              <a:rPr lang="en-US" dirty="0"/>
              <a:t> , </a:t>
            </a:r>
            <a:r>
              <a:rPr lang="en-US" dirty="0" err="1"/>
              <a:t>regresi</a:t>
            </a:r>
            <a:r>
              <a:rPr lang="en-US" dirty="0"/>
              <a:t>,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analisis</a:t>
            </a:r>
            <a:r>
              <a:rPr lang="en-US" dirty="0"/>
              <a:t> yang </a:t>
            </a:r>
            <a:r>
              <a:rPr lang="en-US" dirty="0" err="1"/>
              <a:t>relevan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B9D22-9DFC-9944-868B-3CF22B4CE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Deep Learning: Convolutional Neural Networks</a:t>
            </a:r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8C9DF-F73E-0843-8DD1-D1251550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28715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Product Sans"/>
        <a:ea typeface=""/>
        <a:cs typeface=""/>
      </a:majorFont>
      <a:minorFont>
        <a:latin typeface="Product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1405</TotalTime>
  <Words>933</Words>
  <Application>Microsoft Macintosh PowerPoint</Application>
  <PresentationFormat>On-screen Show (4:3)</PresentationFormat>
  <Paragraphs>134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Calibri</vt:lpstr>
      <vt:lpstr>Calibri Light</vt:lpstr>
      <vt:lpstr>Courier New</vt:lpstr>
      <vt:lpstr>HP Simplified</vt:lpstr>
      <vt:lpstr>Product Sans</vt:lpstr>
      <vt:lpstr>Segoe UI Light</vt:lpstr>
      <vt:lpstr>Office Theme</vt:lpstr>
      <vt:lpstr>1_Office Theme</vt:lpstr>
      <vt:lpstr>2_Office Theme</vt:lpstr>
      <vt:lpstr>PowerPoint Presentation</vt:lpstr>
      <vt:lpstr>Deep Learning: Convolutional Neural Networks</vt:lpstr>
      <vt:lpstr>Introduction to Convolutional Networks</vt:lpstr>
      <vt:lpstr>Applications</vt:lpstr>
      <vt:lpstr>Original goal of CNN</vt:lpstr>
      <vt:lpstr>CNN ada neural network yang khusus didesain untuk image</vt:lpstr>
      <vt:lpstr>Image sebagai matriks</vt:lpstr>
      <vt:lpstr>CNN</vt:lpstr>
      <vt:lpstr>Advantage of CNN</vt:lpstr>
      <vt:lpstr>Contoh prosedur pada CNN</vt:lpstr>
      <vt:lpstr>Bagaimana CNN bekerja?</vt:lpstr>
      <vt:lpstr>CNN</vt:lpstr>
      <vt:lpstr>Kernel</vt:lpstr>
      <vt:lpstr>Contoh pergeseran kernel</vt:lpstr>
      <vt:lpstr>Contoh pergeseran kernel</vt:lpstr>
      <vt:lpstr>Pergeseran kernel</vt:lpstr>
      <vt:lpstr>Pooling</vt:lpstr>
      <vt:lpstr>PowerPoint Presentation</vt:lpstr>
      <vt:lpstr>Selanjutnya…</vt:lpstr>
      <vt:lpstr>Contoh CNN</vt:lpstr>
      <vt:lpstr>PowerPoint Presentation</vt:lpstr>
      <vt:lpstr>Padding</vt:lpstr>
      <vt:lpstr>Padding</vt:lpstr>
      <vt:lpstr>Sources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Microsoft Office User</cp:lastModifiedBy>
  <cp:revision>192</cp:revision>
  <dcterms:created xsi:type="dcterms:W3CDTF">2019-04-17T03:34:48Z</dcterms:created>
  <dcterms:modified xsi:type="dcterms:W3CDTF">2019-08-08T00:02:45Z</dcterms:modified>
</cp:coreProperties>
</file>